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6" r:id="rId3"/>
    <p:sldId id="279" r:id="rId4"/>
    <p:sldId id="259" r:id="rId5"/>
    <p:sldId id="261" r:id="rId6"/>
    <p:sldId id="264" r:id="rId7"/>
    <p:sldId id="265" r:id="rId8"/>
    <p:sldId id="285" r:id="rId9"/>
    <p:sldId id="271" r:id="rId10"/>
    <p:sldId id="277" r:id="rId11"/>
    <p:sldId id="266" r:id="rId12"/>
    <p:sldId id="270" r:id="rId13"/>
    <p:sldId id="272" r:id="rId14"/>
    <p:sldId id="273" r:id="rId15"/>
    <p:sldId id="274" r:id="rId16"/>
    <p:sldId id="280" r:id="rId17"/>
    <p:sldId id="281" r:id="rId18"/>
    <p:sldId id="269" r:id="rId19"/>
    <p:sldId id="283" r:id="rId20"/>
    <p:sldId id="282" r:id="rId21"/>
    <p:sldId id="275" r:id="rId22"/>
    <p:sldId id="276" r:id="rId23"/>
    <p:sldId id="268" r:id="rId24"/>
    <p:sldId id="257" r:id="rId25"/>
    <p:sldId id="278" r:id="rId26"/>
    <p:sldId id="260" r:id="rId27"/>
    <p:sldId id="263" r:id="rId28"/>
    <p:sldId id="262" r:id="rId2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62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0422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898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874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223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938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723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22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593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414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863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680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10F87-EEF6-489C-B64B-71179781880D}" type="datetimeFigureOut">
              <a:rPr lang="en-SG" smtClean="0"/>
              <a:t>8/10/2020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E5D99-E57D-42FF-A5FD-DA9B278258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249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rew-tan-41878671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uitarfly78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1705" r="2418"/>
          <a:stretch/>
        </p:blipFill>
        <p:spPr>
          <a:xfrm>
            <a:off x="0" y="0"/>
            <a:ext cx="989137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953" y="288587"/>
            <a:ext cx="79704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Berlin Sans FB Demi" panose="020E0802020502020306" pitchFamily="34" charset="0"/>
              </a:rPr>
              <a:t>Predicting the possibility of Heart Failures</a:t>
            </a:r>
          </a:p>
          <a:p>
            <a:r>
              <a:rPr lang="en-US" sz="3200" dirty="0" smtClean="0">
                <a:latin typeface="Berlin Sans FB Demi" panose="020E0802020502020306" pitchFamily="34" charset="0"/>
              </a:rPr>
              <a:t>using Supervised Learning Techniques</a:t>
            </a:r>
            <a:endParaRPr lang="en-SG" sz="3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4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6317" y="124181"/>
            <a:ext cx="3103735" cy="897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40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Actual Data</a:t>
            </a:r>
            <a:r>
              <a:rPr lang="en-SG" sz="40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 </a:t>
            </a: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t="4142" b="3938"/>
          <a:stretch/>
        </p:blipFill>
        <p:spPr>
          <a:xfrm>
            <a:off x="381000" y="1250899"/>
            <a:ext cx="5983493" cy="4761282"/>
          </a:xfrm>
          <a:prstGeom prst="flowChartProcess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7469" y="1934816"/>
            <a:ext cx="1034420" cy="770105"/>
          </a:xfrm>
          <a:prstGeom prst="flowChartProcess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203</a:t>
            </a:r>
            <a:endParaRPr lang="en-SG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8229" y="4281776"/>
            <a:ext cx="1034420" cy="770105"/>
          </a:xfrm>
          <a:prstGeom prst="flowChartProcess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96</a:t>
            </a:r>
            <a:endParaRPr lang="en-SG" sz="4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2667" r="14166" b="17778"/>
          <a:stretch/>
        </p:blipFill>
        <p:spPr>
          <a:xfrm>
            <a:off x="7241140" y="2604211"/>
            <a:ext cx="1621383" cy="25123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37760" y="2238451"/>
            <a:ext cx="490118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2699620" y="4563465"/>
            <a:ext cx="490118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2427469" y="939847"/>
            <a:ext cx="322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Confusion Matrix on </a:t>
            </a:r>
            <a:r>
              <a:rPr lang="en-US" dirty="0"/>
              <a:t>A</a:t>
            </a:r>
            <a:r>
              <a:rPr lang="en-US" dirty="0" smtClean="0"/>
              <a:t>ctual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18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  <a14:imgEffect>
                      <a14:brightnessContrast bright="44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105" y="32612"/>
            <a:ext cx="10662363" cy="6825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6522" y="311129"/>
            <a:ext cx="7427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4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Supervised Learning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522" y="1019015"/>
            <a:ext cx="62673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4000" dirty="0" smtClean="0">
                <a:latin typeface="Berlin Sans FB Demi" panose="020E0802020502020306" pitchFamily="34" charset="0"/>
              </a:rPr>
              <a:t>Logistic Regression</a:t>
            </a:r>
            <a:endParaRPr lang="en-SG" sz="4000" dirty="0">
              <a:latin typeface="Berlin Sans FB Demi" panose="020E0802020502020306" pitchFamily="34" charset="0"/>
            </a:endParaRPr>
          </a:p>
          <a:p>
            <a:pPr>
              <a:lnSpc>
                <a:spcPct val="150000"/>
              </a:lnSpc>
            </a:pPr>
            <a:r>
              <a:rPr lang="en-SG" sz="4000" dirty="0" smtClean="0">
                <a:latin typeface="Berlin Sans FB Demi" panose="020E0802020502020306" pitchFamily="34" charset="0"/>
              </a:rPr>
              <a:t>Support Vector Machines</a:t>
            </a:r>
          </a:p>
          <a:p>
            <a:pPr>
              <a:lnSpc>
                <a:spcPct val="150000"/>
              </a:lnSpc>
            </a:pPr>
            <a:r>
              <a:rPr lang="en-SG" sz="4000" dirty="0" smtClean="0">
                <a:latin typeface="Berlin Sans FB Demi" panose="020E0802020502020306" pitchFamily="34" charset="0"/>
              </a:rPr>
              <a:t>K-Nearest Neighbour </a:t>
            </a:r>
          </a:p>
          <a:p>
            <a:pPr>
              <a:lnSpc>
                <a:spcPct val="150000"/>
              </a:lnSpc>
            </a:pPr>
            <a:r>
              <a:rPr lang="en-SG" sz="4000" dirty="0" smtClean="0">
                <a:latin typeface="Berlin Sans FB Demi" panose="020E0802020502020306" pitchFamily="34" charset="0"/>
              </a:rPr>
              <a:t>Random Forest Classifier</a:t>
            </a:r>
            <a:endParaRPr lang="en-SG" sz="4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0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6317" y="124181"/>
            <a:ext cx="44262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4000" dirty="0">
                <a:solidFill>
                  <a:prstClr val="black"/>
                </a:solidFill>
                <a:latin typeface="Berlin Sans FB Demi" panose="020E0802020502020306" pitchFamily="34" charset="0"/>
              </a:rPr>
              <a:t>Logistic Regression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7935" y="1036945"/>
            <a:ext cx="5983493" cy="4975860"/>
            <a:chOff x="381000" y="1036321"/>
            <a:chExt cx="5983493" cy="497586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" b="3938"/>
            <a:stretch/>
          </p:blipFill>
          <p:spPr>
            <a:xfrm>
              <a:off x="381000" y="1036321"/>
              <a:ext cx="5983493" cy="4975860"/>
            </a:xfrm>
            <a:prstGeom prst="flowChartProcess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427469" y="193481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184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98229" y="428177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68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9760" y="189150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19</a:t>
              </a:r>
              <a:endParaRPr lang="en-SG" sz="4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11645" y="419274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28</a:t>
              </a:r>
              <a:endParaRPr lang="en-SG" sz="44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602374" y="144697"/>
            <a:ext cx="3210796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Best </a:t>
            </a:r>
            <a:r>
              <a:rPr lang="en-US" sz="2800" dirty="0"/>
              <a:t>Precision Score: </a:t>
            </a:r>
            <a:r>
              <a:rPr lang="en-US" sz="2800" dirty="0">
                <a:solidFill>
                  <a:srgbClr val="FF0000"/>
                </a:solidFill>
              </a:rPr>
              <a:t>78.16%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Best Recall Score: </a:t>
            </a:r>
            <a:r>
              <a:rPr lang="en-US" sz="2800" dirty="0">
                <a:solidFill>
                  <a:srgbClr val="FF0000"/>
                </a:solidFill>
              </a:rPr>
              <a:t>70.83%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Best F1 Score: </a:t>
            </a:r>
            <a:r>
              <a:rPr lang="en-US" sz="2800" dirty="0">
                <a:solidFill>
                  <a:srgbClr val="FF0000"/>
                </a:solidFill>
              </a:rPr>
              <a:t>74.32%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b="3966"/>
          <a:stretch/>
        </p:blipFill>
        <p:spPr>
          <a:xfrm>
            <a:off x="205740" y="1021221"/>
            <a:ext cx="6306837" cy="52500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317" y="124181"/>
            <a:ext cx="5793574" cy="897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4000" dirty="0">
                <a:latin typeface="Berlin Sans FB Demi" panose="020E0802020502020306" pitchFamily="34" charset="0"/>
              </a:rPr>
              <a:t>Support Vector Machines</a:t>
            </a: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427469" y="1891507"/>
            <a:ext cx="3305180" cy="3160374"/>
            <a:chOff x="2427469" y="1891507"/>
            <a:chExt cx="3305180" cy="3160374"/>
          </a:xfrm>
        </p:grpSpPr>
        <p:sp>
          <p:nvSpPr>
            <p:cNvPr id="3" name="TextBox 2"/>
            <p:cNvSpPr txBox="1"/>
            <p:nvPr/>
          </p:nvSpPr>
          <p:spPr>
            <a:xfrm>
              <a:off x="2427469" y="193481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189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98229" y="428177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68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9760" y="189150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14</a:t>
              </a:r>
              <a:endParaRPr lang="en-SG" sz="4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11645" y="419274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28</a:t>
              </a:r>
              <a:endParaRPr lang="en-SG" sz="44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512578" y="144904"/>
            <a:ext cx="3238260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Best </a:t>
            </a:r>
            <a:r>
              <a:rPr lang="en-US" sz="2800" dirty="0"/>
              <a:t>Precision </a:t>
            </a:r>
            <a:r>
              <a:rPr lang="en-US" sz="2800" dirty="0" smtClean="0"/>
              <a:t>Score: </a:t>
            </a:r>
            <a:r>
              <a:rPr lang="en-US" sz="2800" dirty="0">
                <a:solidFill>
                  <a:srgbClr val="FF0000"/>
                </a:solidFill>
              </a:rPr>
              <a:t>82.93%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Best Recall </a:t>
            </a:r>
            <a:r>
              <a:rPr lang="en-US" sz="2800" dirty="0" smtClean="0"/>
              <a:t>Score: </a:t>
            </a:r>
            <a:r>
              <a:rPr lang="en-US" sz="2800" dirty="0">
                <a:solidFill>
                  <a:srgbClr val="FF0000"/>
                </a:solidFill>
              </a:rPr>
              <a:t>70.83%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Best F1 </a:t>
            </a:r>
            <a:r>
              <a:rPr lang="en-US" sz="2800" dirty="0" smtClean="0"/>
              <a:t>Score: </a:t>
            </a:r>
            <a:r>
              <a:rPr lang="en-US" sz="2800" dirty="0">
                <a:solidFill>
                  <a:srgbClr val="FF0000"/>
                </a:solidFill>
              </a:rPr>
              <a:t>76.40%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b="4626"/>
          <a:stretch/>
        </p:blipFill>
        <p:spPr>
          <a:xfrm>
            <a:off x="213195" y="1049606"/>
            <a:ext cx="6743700" cy="56136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317" y="124181"/>
            <a:ext cx="5194051" cy="18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4000" dirty="0">
                <a:latin typeface="Berlin Sans FB Demi" panose="020E0802020502020306" pitchFamily="34" charset="0"/>
              </a:rPr>
              <a:t>K-Nearest Neighbour </a:t>
            </a:r>
          </a:p>
          <a:p>
            <a:pPr lvl="0">
              <a:lnSpc>
                <a:spcPct val="150000"/>
              </a:lnSpc>
            </a:pP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17969" y="2186047"/>
            <a:ext cx="3305180" cy="3160374"/>
            <a:chOff x="2427469" y="1891507"/>
            <a:chExt cx="3305180" cy="3160374"/>
          </a:xfrm>
        </p:grpSpPr>
        <p:sp>
          <p:nvSpPr>
            <p:cNvPr id="3" name="TextBox 2"/>
            <p:cNvSpPr txBox="1"/>
            <p:nvPr/>
          </p:nvSpPr>
          <p:spPr>
            <a:xfrm>
              <a:off x="2427469" y="193481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194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98229" y="428177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5</a:t>
              </a:r>
              <a:r>
                <a:rPr lang="en-US" sz="4400" dirty="0" smtClean="0">
                  <a:solidFill>
                    <a:schemeClr val="bg1"/>
                  </a:solidFill>
                </a:rPr>
                <a:t>8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9760" y="189150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9</a:t>
              </a:r>
              <a:endParaRPr lang="en-SG" sz="4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11645" y="419274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3</a:t>
              </a:r>
              <a:r>
                <a:rPr lang="en-US" sz="4400" dirty="0" smtClean="0"/>
                <a:t>8</a:t>
              </a:r>
              <a:endParaRPr lang="en-SG" sz="44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293224" y="141665"/>
            <a:ext cx="3402105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Best </a:t>
            </a:r>
            <a:r>
              <a:rPr lang="en-US" sz="2800" dirty="0"/>
              <a:t>Precision </a:t>
            </a:r>
            <a:r>
              <a:rPr lang="en-US" sz="2800" dirty="0" smtClean="0"/>
              <a:t>Score: </a:t>
            </a:r>
            <a:r>
              <a:rPr lang="en-US" sz="2800" dirty="0">
                <a:solidFill>
                  <a:srgbClr val="FF0000"/>
                </a:solidFill>
              </a:rPr>
              <a:t>86.57%</a:t>
            </a:r>
          </a:p>
          <a:p>
            <a:pPr algn="ctr"/>
            <a:r>
              <a:rPr lang="en-US" sz="2800" dirty="0"/>
              <a:t>Best Recall </a:t>
            </a:r>
            <a:r>
              <a:rPr lang="en-US" sz="2800" dirty="0" smtClean="0"/>
              <a:t>Score: </a:t>
            </a:r>
            <a:r>
              <a:rPr lang="en-US" sz="2800" dirty="0">
                <a:solidFill>
                  <a:srgbClr val="FF0000"/>
                </a:solidFill>
              </a:rPr>
              <a:t>60.42%</a:t>
            </a:r>
          </a:p>
          <a:p>
            <a:pPr algn="ctr"/>
            <a:r>
              <a:rPr lang="en-US" sz="2800" dirty="0"/>
              <a:t>Best F1 </a:t>
            </a:r>
            <a:r>
              <a:rPr lang="en-US" sz="2800" dirty="0" smtClean="0"/>
              <a:t>Score: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71.17</a:t>
            </a:r>
            <a:r>
              <a:rPr lang="en-US" sz="2800" dirty="0">
                <a:solidFill>
                  <a:srgbClr val="FF0000"/>
                </a:solidFill>
              </a:rPr>
              <a:t>%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4356" b="3469"/>
          <a:stretch/>
        </p:blipFill>
        <p:spPr>
          <a:xfrm>
            <a:off x="346317" y="1375258"/>
            <a:ext cx="6573676" cy="5263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317" y="124181"/>
            <a:ext cx="5806398" cy="18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4000" dirty="0">
                <a:latin typeface="Berlin Sans FB Demi" panose="020E0802020502020306" pitchFamily="34" charset="0"/>
              </a:rPr>
              <a:t>Random Forest Classifier</a:t>
            </a:r>
          </a:p>
          <a:p>
            <a:pPr lvl="0">
              <a:lnSpc>
                <a:spcPct val="150000"/>
              </a:lnSpc>
            </a:pP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17969" y="2186047"/>
            <a:ext cx="3305180" cy="3160374"/>
            <a:chOff x="2427469" y="1891507"/>
            <a:chExt cx="3305180" cy="3160374"/>
          </a:xfrm>
        </p:grpSpPr>
        <p:sp>
          <p:nvSpPr>
            <p:cNvPr id="3" name="TextBox 2"/>
            <p:cNvSpPr txBox="1"/>
            <p:nvPr/>
          </p:nvSpPr>
          <p:spPr>
            <a:xfrm>
              <a:off x="2427469" y="193481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195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98229" y="428177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75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9760" y="189150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8</a:t>
              </a:r>
              <a:endParaRPr lang="en-SG" sz="4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11645" y="419274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21</a:t>
              </a:r>
              <a:endParaRPr lang="en-SG" sz="44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228396" y="200888"/>
            <a:ext cx="3487430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Best </a:t>
            </a:r>
            <a:r>
              <a:rPr lang="en-US" sz="2800" dirty="0"/>
              <a:t>Precision Score </a:t>
            </a:r>
            <a:r>
              <a:rPr lang="en-US" sz="2800" dirty="0">
                <a:solidFill>
                  <a:srgbClr val="FF0000"/>
                </a:solidFill>
              </a:rPr>
              <a:t>88.89%</a:t>
            </a:r>
          </a:p>
          <a:p>
            <a:pPr algn="ctr"/>
            <a:r>
              <a:rPr lang="en-US" sz="2800" dirty="0"/>
              <a:t>Best Recall Score </a:t>
            </a:r>
            <a:r>
              <a:rPr lang="en-US" sz="2800" dirty="0">
                <a:solidFill>
                  <a:srgbClr val="FF0000"/>
                </a:solidFill>
              </a:rPr>
              <a:t>83.33%</a:t>
            </a:r>
          </a:p>
          <a:p>
            <a:pPr algn="ctr"/>
            <a:r>
              <a:rPr lang="en-US" sz="2800" dirty="0"/>
              <a:t>Best F1 Score </a:t>
            </a:r>
            <a:endParaRPr lang="en-US" sz="2800" dirty="0" smtClean="0"/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86.02</a:t>
            </a:r>
            <a:r>
              <a:rPr lang="en-US" sz="2800" dirty="0">
                <a:solidFill>
                  <a:srgbClr val="FF0000"/>
                </a:solidFill>
              </a:rPr>
              <a:t>%</a:t>
            </a:r>
            <a:endParaRPr lang="en-SG" sz="2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20218" y="1049942"/>
            <a:ext cx="303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RFC Model – Confusion Matrix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91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" b="4348"/>
          <a:stretch/>
        </p:blipFill>
        <p:spPr>
          <a:xfrm>
            <a:off x="0" y="1049943"/>
            <a:ext cx="6936664" cy="57811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317" y="124181"/>
            <a:ext cx="211307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 smtClean="0">
                <a:latin typeface="Berlin Sans FB Demi" panose="020E0802020502020306" pitchFamily="34" charset="0"/>
              </a:rPr>
              <a:t>XGBoost</a:t>
            </a:r>
            <a:endParaRPr lang="en-SG" sz="4000" dirty="0">
              <a:latin typeface="Berlin Sans FB Demi" panose="020E0802020502020306" pitchFamily="34" charset="0"/>
            </a:endParaRPr>
          </a:p>
          <a:p>
            <a:pPr lvl="0">
              <a:lnSpc>
                <a:spcPct val="150000"/>
              </a:lnSpc>
            </a:pP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17969" y="2186047"/>
            <a:ext cx="3305180" cy="3160374"/>
            <a:chOff x="2427469" y="1891507"/>
            <a:chExt cx="3305180" cy="3160374"/>
          </a:xfrm>
        </p:grpSpPr>
        <p:sp>
          <p:nvSpPr>
            <p:cNvPr id="3" name="TextBox 2"/>
            <p:cNvSpPr txBox="1"/>
            <p:nvPr/>
          </p:nvSpPr>
          <p:spPr>
            <a:xfrm>
              <a:off x="2427469" y="193481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191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98229" y="428177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74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9760" y="189150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12</a:t>
              </a:r>
              <a:endParaRPr lang="en-SG" sz="4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11645" y="419274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22</a:t>
              </a:r>
              <a:endParaRPr lang="en-SG" sz="44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228396" y="200888"/>
            <a:ext cx="3487430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Best </a:t>
            </a:r>
            <a:r>
              <a:rPr lang="en-US" sz="2800" dirty="0"/>
              <a:t>Precision Score: </a:t>
            </a:r>
            <a:r>
              <a:rPr lang="en-US" sz="2800" dirty="0">
                <a:solidFill>
                  <a:srgbClr val="FF0000"/>
                </a:solidFill>
              </a:rPr>
              <a:t>86.05%</a:t>
            </a:r>
          </a:p>
          <a:p>
            <a:pPr algn="ctr"/>
            <a:r>
              <a:rPr lang="en-US" sz="2800" dirty="0"/>
              <a:t>Best Recall Score: </a:t>
            </a:r>
            <a:r>
              <a:rPr lang="en-US" sz="2800" dirty="0">
                <a:solidFill>
                  <a:srgbClr val="FF0000"/>
                </a:solidFill>
              </a:rPr>
              <a:t>77.08%</a:t>
            </a:r>
          </a:p>
          <a:p>
            <a:pPr algn="ctr"/>
            <a:r>
              <a:rPr lang="en-US" sz="2800" dirty="0"/>
              <a:t>Best F1 Score: </a:t>
            </a:r>
            <a:endParaRPr lang="en-US" sz="2800" dirty="0" smtClean="0"/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81.32</a:t>
            </a:r>
            <a:r>
              <a:rPr lang="en-US" sz="2800" dirty="0">
                <a:solidFill>
                  <a:srgbClr val="FF0000"/>
                </a:solidFill>
              </a:rPr>
              <a:t>%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60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" b="4348"/>
          <a:stretch/>
        </p:blipFill>
        <p:spPr>
          <a:xfrm>
            <a:off x="0" y="1049943"/>
            <a:ext cx="6936664" cy="57811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317" y="124181"/>
            <a:ext cx="40687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 smtClean="0">
                <a:latin typeface="Berlin Sans FB Demi" panose="020E0802020502020306" pitchFamily="34" charset="0"/>
              </a:rPr>
              <a:t>XGBoost</a:t>
            </a:r>
            <a:r>
              <a:rPr lang="en-US" sz="4000" dirty="0" smtClean="0">
                <a:latin typeface="Berlin Sans FB Demi" panose="020E0802020502020306" pitchFamily="34" charset="0"/>
              </a:rPr>
              <a:t> (Tuned)</a:t>
            </a:r>
            <a:endParaRPr lang="en-SG" sz="4000" dirty="0">
              <a:latin typeface="Berlin Sans FB Demi" panose="020E0802020502020306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17969" y="2186047"/>
            <a:ext cx="3305180" cy="3160374"/>
            <a:chOff x="2427469" y="1891507"/>
            <a:chExt cx="3305180" cy="3160374"/>
          </a:xfrm>
        </p:grpSpPr>
        <p:sp>
          <p:nvSpPr>
            <p:cNvPr id="3" name="TextBox 2"/>
            <p:cNvSpPr txBox="1"/>
            <p:nvPr/>
          </p:nvSpPr>
          <p:spPr>
            <a:xfrm>
              <a:off x="2427469" y="193481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194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98229" y="4281776"/>
              <a:ext cx="1034420" cy="770105"/>
            </a:xfrm>
            <a:prstGeom prst="flowChartProcess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77</a:t>
              </a:r>
              <a:endParaRPr lang="en-SG" sz="4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9760" y="1891507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9</a:t>
              </a:r>
              <a:endParaRPr lang="en-SG" sz="4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19557" y="4281776"/>
              <a:ext cx="850244" cy="770105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 smtClean="0"/>
                <a:t>19</a:t>
              </a:r>
              <a:endParaRPr lang="en-SG" sz="4400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228396" y="200888"/>
            <a:ext cx="3487430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Best </a:t>
            </a:r>
            <a:r>
              <a:rPr lang="en-US" sz="2800" dirty="0"/>
              <a:t>Precision Score </a:t>
            </a:r>
            <a:r>
              <a:rPr lang="en-US" sz="2800" dirty="0">
                <a:solidFill>
                  <a:srgbClr val="FF0000"/>
                </a:solidFill>
              </a:rPr>
              <a:t>89.53%</a:t>
            </a:r>
          </a:p>
          <a:p>
            <a:pPr algn="ctr"/>
            <a:r>
              <a:rPr lang="en-US" sz="2800" dirty="0"/>
              <a:t> Best Recall Score </a:t>
            </a:r>
            <a:r>
              <a:rPr lang="en-US" sz="2800" dirty="0">
                <a:solidFill>
                  <a:srgbClr val="FF0000"/>
                </a:solidFill>
              </a:rPr>
              <a:t>80.21</a:t>
            </a:r>
            <a:r>
              <a:rPr lang="en-US" sz="2800" dirty="0" smtClean="0">
                <a:solidFill>
                  <a:srgbClr val="FF0000"/>
                </a:solidFill>
              </a:rPr>
              <a:t>%</a:t>
            </a:r>
          </a:p>
          <a:p>
            <a:pPr algn="ctr"/>
            <a:r>
              <a:rPr lang="en-SG" sz="2800" dirty="0"/>
              <a:t>Best F1 Score: </a:t>
            </a:r>
            <a:endParaRPr lang="en-SG" sz="2800" dirty="0" smtClean="0"/>
          </a:p>
          <a:p>
            <a:pPr algn="ctr"/>
            <a:r>
              <a:rPr lang="en-SG" sz="2800" dirty="0" smtClean="0">
                <a:solidFill>
                  <a:srgbClr val="FF0000"/>
                </a:solidFill>
              </a:rPr>
              <a:t>84.62</a:t>
            </a:r>
            <a:r>
              <a:rPr lang="en-SG" sz="2800" dirty="0">
                <a:solidFill>
                  <a:srgbClr val="FF00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2841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5" y="1410821"/>
            <a:ext cx="6667500" cy="476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153" y="177969"/>
            <a:ext cx="66976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40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ROC AUC Curve Comparison</a:t>
            </a: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8924" y="3580770"/>
            <a:ext cx="3422721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RF</a:t>
            </a:r>
            <a:r>
              <a:rPr lang="en-US" sz="2800" dirty="0" smtClean="0"/>
              <a:t> </a:t>
            </a:r>
            <a:r>
              <a:rPr lang="en-US" sz="2800" dirty="0" smtClean="0"/>
              <a:t>has the </a:t>
            </a:r>
            <a:r>
              <a:rPr lang="en-US" sz="2800" b="1" dirty="0" smtClean="0">
                <a:solidFill>
                  <a:srgbClr val="FF0000"/>
                </a:solidFill>
              </a:rPr>
              <a:t>highest ROC_AUC score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  <p:sp>
        <p:nvSpPr>
          <p:cNvPr id="3" name="Down Arrow 2"/>
          <p:cNvSpPr/>
          <p:nvPr/>
        </p:nvSpPr>
        <p:spPr>
          <a:xfrm>
            <a:off x="2665988" y="1574894"/>
            <a:ext cx="658906" cy="931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90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9" y="1330138"/>
            <a:ext cx="6667500" cy="476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153" y="177969"/>
            <a:ext cx="90637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40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Precision and Recall Curve Comparison</a:t>
            </a: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2998694" y="1456197"/>
            <a:ext cx="658906" cy="931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595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00" y="0"/>
            <a:ext cx="45743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132" y="135791"/>
            <a:ext cx="4479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erlin Sans FB Demi" panose="020E0802020502020306" pitchFamily="34" charset="0"/>
              </a:rPr>
              <a:t>Why is it important to Predict Heart Failure?</a:t>
            </a:r>
            <a:endParaRPr lang="en-SG" sz="3200" dirty="0">
              <a:latin typeface="Berlin Sans FB Demi" panose="020E0802020502020306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931" y="1706324"/>
            <a:ext cx="417443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Berlin Sans FB Demi" panose="020E0802020502020306" pitchFamily="34" charset="0"/>
              </a:rPr>
              <a:t>It is the number 1 cause of </a:t>
            </a:r>
            <a:r>
              <a:rPr lang="en-US" sz="44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Fatality</a:t>
            </a:r>
            <a:r>
              <a:rPr lang="en-US" sz="4400" dirty="0" smtClean="0">
                <a:latin typeface="Berlin Sans FB Demi" panose="020E0802020502020306" pitchFamily="34" charset="0"/>
              </a:rPr>
              <a:t> in the world. </a:t>
            </a:r>
            <a:endParaRPr lang="en-SG" sz="44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2153" y="177969"/>
            <a:ext cx="4198585" cy="897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40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Final Comparison</a:t>
            </a: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97316"/>
              </p:ext>
            </p:extLst>
          </p:nvPr>
        </p:nvGraphicFramePr>
        <p:xfrm>
          <a:off x="252184" y="1294901"/>
          <a:ext cx="889181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358">
                  <a:extLst>
                    <a:ext uri="{9D8B030D-6E8A-4147-A177-3AD203B41FA5}">
                      <a16:colId xmlns:a16="http://schemas.microsoft.com/office/drawing/2014/main" val="862815593"/>
                    </a:ext>
                  </a:extLst>
                </a:gridCol>
                <a:gridCol w="1228405">
                  <a:extLst>
                    <a:ext uri="{9D8B030D-6E8A-4147-A177-3AD203B41FA5}">
                      <a16:colId xmlns:a16="http://schemas.microsoft.com/office/drawing/2014/main" val="3521895773"/>
                    </a:ext>
                  </a:extLst>
                </a:gridCol>
                <a:gridCol w="1034747">
                  <a:extLst>
                    <a:ext uri="{9D8B030D-6E8A-4147-A177-3AD203B41FA5}">
                      <a16:colId xmlns:a16="http://schemas.microsoft.com/office/drawing/2014/main" val="1122151984"/>
                    </a:ext>
                  </a:extLst>
                </a:gridCol>
                <a:gridCol w="1034747">
                  <a:extLst>
                    <a:ext uri="{9D8B030D-6E8A-4147-A177-3AD203B41FA5}">
                      <a16:colId xmlns:a16="http://schemas.microsoft.com/office/drawing/2014/main" val="4097934901"/>
                    </a:ext>
                  </a:extLst>
                </a:gridCol>
                <a:gridCol w="1336819">
                  <a:extLst>
                    <a:ext uri="{9D8B030D-6E8A-4147-A177-3AD203B41FA5}">
                      <a16:colId xmlns:a16="http://schemas.microsoft.com/office/drawing/2014/main" val="2607872139"/>
                    </a:ext>
                  </a:extLst>
                </a:gridCol>
                <a:gridCol w="1224564">
                  <a:extLst>
                    <a:ext uri="{9D8B030D-6E8A-4147-A177-3AD203B41FA5}">
                      <a16:colId xmlns:a16="http://schemas.microsoft.com/office/drawing/2014/main" val="3868620693"/>
                    </a:ext>
                  </a:extLst>
                </a:gridCol>
                <a:gridCol w="882175">
                  <a:extLst>
                    <a:ext uri="{9D8B030D-6E8A-4147-A177-3AD203B41FA5}">
                      <a16:colId xmlns:a16="http://schemas.microsoft.com/office/drawing/2014/main" val="572629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True-</a:t>
                      </a:r>
                      <a:r>
                        <a:rPr lang="en-US" dirty="0" err="1" smtClean="0"/>
                        <a:t>Pos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(203)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True-</a:t>
                      </a:r>
                      <a:r>
                        <a:rPr lang="en-US" dirty="0" err="1" smtClean="0"/>
                        <a:t>Neg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(96)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5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r>
                        <a:rPr lang="en-US" baseline="0" dirty="0" smtClean="0"/>
                        <a:t> (Tuned)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89.53%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80.21%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 smtClean="0">
                          <a:solidFill>
                            <a:srgbClr val="FF0000"/>
                          </a:solidFill>
                        </a:rPr>
                        <a:t>84.62%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1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RFC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88.89%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83.33%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86.02%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57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KNN</a:t>
                      </a:r>
                      <a:endParaRPr lang="en-SG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86.57%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dirty="0" smtClean="0">
                          <a:solidFill>
                            <a:srgbClr val="FF0000"/>
                          </a:solidFill>
                        </a:rPr>
                        <a:t>60.42%</a:t>
                      </a:r>
                      <a:endParaRPr lang="en-SG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71.17%</a:t>
                      </a:r>
                      <a:endParaRPr lang="en-SG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en-SG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66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Logistic</a:t>
                      </a:r>
                      <a:r>
                        <a:rPr lang="en-US" baseline="0" dirty="0" smtClean="0"/>
                        <a:t> Regression </a:t>
                      </a:r>
                      <a:endParaRPr lang="en-SG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78.16%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dirty="0" smtClean="0">
                          <a:solidFill>
                            <a:srgbClr val="FF0000"/>
                          </a:solidFill>
                        </a:rPr>
                        <a:t>70.83%*</a:t>
                      </a:r>
                      <a:endParaRPr lang="en-SG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74.32%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7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82.93%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 smtClean="0">
                          <a:solidFill>
                            <a:srgbClr val="FF0000"/>
                          </a:solidFill>
                        </a:rPr>
                        <a:t>70.83%*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76.40%</a:t>
                      </a:r>
                      <a:endParaRPr lang="en-SG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8118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11480" y="3916680"/>
            <a:ext cx="319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 Double Checked. Found Good.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4835" y="4009073"/>
            <a:ext cx="3422721" cy="138499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</a:rPr>
              <a:t>XGBoost</a:t>
            </a:r>
            <a:r>
              <a:rPr lang="en-US" sz="2800" dirty="0" smtClean="0"/>
              <a:t> </a:t>
            </a:r>
            <a:r>
              <a:rPr lang="en-US" sz="2800" dirty="0" smtClean="0"/>
              <a:t>when tuned provides the </a:t>
            </a:r>
            <a:r>
              <a:rPr lang="en-US" sz="2800" b="1" dirty="0" smtClean="0">
                <a:solidFill>
                  <a:srgbClr val="FF0000"/>
                </a:solidFill>
              </a:rPr>
              <a:t>highest </a:t>
            </a:r>
            <a:r>
              <a:rPr lang="en-US" sz="2800" b="1" dirty="0" smtClean="0">
                <a:solidFill>
                  <a:srgbClr val="FF0000"/>
                </a:solidFill>
              </a:rPr>
              <a:t>Precision and Recall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1345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5433" y="193209"/>
            <a:ext cx="37698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40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Improvements:</a:t>
            </a: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27615"/>
          <a:stretch/>
        </p:blipFill>
        <p:spPr>
          <a:xfrm>
            <a:off x="107267" y="3804412"/>
            <a:ext cx="3605746" cy="29469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432" y="1019015"/>
            <a:ext cx="92867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 smtClean="0">
                <a:latin typeface="Berlin Sans FB Demi" panose="020E0802020502020306" pitchFamily="34" charset="0"/>
              </a:rPr>
              <a:t>Include data directly affecting the heart such as Stress levels, Food Intake, Amount of Exercise per week and Cholesterol levels.</a:t>
            </a:r>
            <a:endParaRPr lang="en-SG" sz="2000" dirty="0">
              <a:latin typeface="Berlin Sans FB Demi" panose="020E0802020502020306" pitchFamily="34" charset="0"/>
            </a:endParaRPr>
          </a:p>
          <a:p>
            <a:pPr>
              <a:lnSpc>
                <a:spcPct val="150000"/>
              </a:lnSpc>
            </a:pPr>
            <a:r>
              <a:rPr lang="en-SG" sz="2000" dirty="0" smtClean="0">
                <a:latin typeface="Berlin Sans FB Demi" panose="020E0802020502020306" pitchFamily="34" charset="0"/>
              </a:rPr>
              <a:t>Explore using other models such as Ensemble and Naïve Based Models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Berlin Sans FB Demi" panose="020E0802020502020306" pitchFamily="34" charset="0"/>
              </a:rPr>
              <a:t>Explore putting an app on flask for people to conduct a basic assessment of their heart condition. </a:t>
            </a:r>
            <a:endParaRPr lang="en-SG" sz="2400" dirty="0" smtClean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0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579" y="0"/>
            <a:ext cx="10287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5433" y="193209"/>
            <a:ext cx="3769827" cy="89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40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Any Questions?</a:t>
            </a: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8603" y="1645491"/>
            <a:ext cx="37698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40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Thank you for your attention.</a:t>
            </a:r>
            <a:endParaRPr lang="en-SG" sz="4000" dirty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625824"/>
            <a:ext cx="70244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Follow me on </a:t>
            </a:r>
            <a:r>
              <a:rPr lang="en-US" dirty="0" err="1">
                <a:solidFill>
                  <a:srgbClr val="FFFF00"/>
                </a:solidFill>
                <a:latin typeface="Arial Black" panose="020B0A04020102020204" pitchFamily="34" charset="0"/>
              </a:rPr>
              <a:t>linkedin</a:t>
            </a:r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: </a:t>
            </a:r>
          </a:p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  <a:hlinkClick r:id="rId3"/>
              </a:rPr>
              <a:t>https://www.linkedin.com/in/andrew-tan-41878671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r>
              <a:rPr lang="en-SG" dirty="0">
                <a:solidFill>
                  <a:srgbClr val="FFFF00"/>
                </a:solidFill>
                <a:latin typeface="Arial Black" panose="020B0A04020102020204" pitchFamily="34" charset="0"/>
                <a:hlinkClick r:id="rId4"/>
              </a:rPr>
              <a:t>https://github.com/guitarfly78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9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8374" y="3124820"/>
            <a:ext cx="41974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5400" b="1" dirty="0" smtClean="0">
                <a:solidFill>
                  <a:srgbClr val="FF0000"/>
                </a:solidFill>
              </a:rPr>
              <a:t>Appendix</a:t>
            </a:r>
            <a:endParaRPr lang="en-SG" sz="4800" dirty="0"/>
          </a:p>
        </p:txBody>
      </p:sp>
    </p:spTree>
    <p:extLst>
      <p:ext uri="{BB962C8B-B14F-4D97-AF65-F5344CB8AC3E}">
        <p14:creationId xmlns:p14="http://schemas.microsoft.com/office/powerpoint/2010/main" val="33969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132" y="589938"/>
            <a:ext cx="490118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erlin Sans FB Demi" panose="020E0802020502020306" pitchFamily="34" charset="0"/>
              </a:rPr>
              <a:t>Your </a:t>
            </a:r>
            <a:r>
              <a:rPr lang="en-US" dirty="0">
                <a:latin typeface="Berlin Sans FB Demi" panose="020E0802020502020306" pitchFamily="34" charset="0"/>
              </a:rPr>
              <a:t>heart will beat about </a:t>
            </a:r>
            <a:r>
              <a:rPr lang="en-US" sz="3200" dirty="0">
                <a:solidFill>
                  <a:srgbClr val="FF0000"/>
                </a:solidFill>
                <a:latin typeface="Berlin Sans FB Demi" panose="020E0802020502020306" pitchFamily="34" charset="0"/>
              </a:rPr>
              <a:t>115,000 times </a:t>
            </a:r>
            <a:r>
              <a:rPr lang="en-US" dirty="0">
                <a:latin typeface="Berlin Sans FB Demi" panose="020E0802020502020306" pitchFamily="34" charset="0"/>
              </a:rPr>
              <a:t>each day</a:t>
            </a:r>
            <a:r>
              <a:rPr lang="en-US" dirty="0" smtClean="0">
                <a:latin typeface="Berlin Sans FB Demi" panose="020E0802020502020306" pitchFamily="34" charset="0"/>
              </a:rPr>
              <a:t>.</a:t>
            </a:r>
          </a:p>
          <a:p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>
                <a:latin typeface="Berlin Sans FB Demi" panose="020E0802020502020306" pitchFamily="34" charset="0"/>
              </a:rPr>
              <a:t>Your heart pumps about </a:t>
            </a:r>
            <a:r>
              <a:rPr lang="en-US" sz="3200" dirty="0">
                <a:solidFill>
                  <a:srgbClr val="FF0000"/>
                </a:solidFill>
                <a:latin typeface="Berlin Sans FB Demi" panose="020E0802020502020306" pitchFamily="34" charset="0"/>
              </a:rPr>
              <a:t>2,000 gallons</a:t>
            </a:r>
            <a:r>
              <a:rPr lang="en-US" sz="2800" dirty="0">
                <a:latin typeface="Berlin Sans FB Demi" panose="020E0802020502020306" pitchFamily="34" charset="0"/>
              </a:rPr>
              <a:t> </a:t>
            </a:r>
            <a:r>
              <a:rPr lang="en-US" dirty="0">
                <a:latin typeface="Berlin Sans FB Demi" panose="020E0802020502020306" pitchFamily="34" charset="0"/>
              </a:rPr>
              <a:t>of </a:t>
            </a:r>
            <a:r>
              <a:rPr lang="en-US" sz="3200" dirty="0">
                <a:solidFill>
                  <a:srgbClr val="FF0000"/>
                </a:solidFill>
                <a:latin typeface="Berlin Sans FB Demi" panose="020E0802020502020306" pitchFamily="34" charset="0"/>
              </a:rPr>
              <a:t>blood</a:t>
            </a:r>
            <a:r>
              <a:rPr lang="en-US" sz="2800" dirty="0">
                <a:latin typeface="Berlin Sans FB Demi" panose="020E0802020502020306" pitchFamily="34" charset="0"/>
              </a:rPr>
              <a:t> </a:t>
            </a:r>
            <a:r>
              <a:rPr lang="en-US" dirty="0">
                <a:latin typeface="Berlin Sans FB Demi" panose="020E0802020502020306" pitchFamily="34" charset="0"/>
              </a:rPr>
              <a:t>every day</a:t>
            </a:r>
            <a:r>
              <a:rPr lang="en-US" dirty="0" smtClean="0">
                <a:latin typeface="Berlin Sans FB Demi" panose="020E0802020502020306" pitchFamily="34" charset="0"/>
              </a:rPr>
              <a:t>.</a:t>
            </a:r>
          </a:p>
          <a:p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 smtClean="0">
                <a:latin typeface="Berlin Sans FB Demi" panose="020E0802020502020306" pitchFamily="34" charset="0"/>
              </a:rPr>
              <a:t>The </a:t>
            </a:r>
            <a:r>
              <a:rPr lang="en-US" dirty="0">
                <a:latin typeface="Berlin Sans FB Demi" panose="020E0802020502020306" pitchFamily="34" charset="0"/>
              </a:rPr>
              <a:t>heart can </a:t>
            </a:r>
            <a:r>
              <a:rPr lang="en-US" sz="2800" dirty="0">
                <a:solidFill>
                  <a:srgbClr val="FF0000"/>
                </a:solidFill>
                <a:latin typeface="Berlin Sans FB Demi" panose="020E0802020502020306" pitchFamily="34" charset="0"/>
              </a:rPr>
              <a:t>continue beating </a:t>
            </a:r>
            <a:r>
              <a:rPr lang="en-US" dirty="0">
                <a:latin typeface="Berlin Sans FB Demi" panose="020E0802020502020306" pitchFamily="34" charset="0"/>
              </a:rPr>
              <a:t>even when it’s </a:t>
            </a:r>
            <a:r>
              <a:rPr lang="en-US" sz="2800" dirty="0">
                <a:solidFill>
                  <a:srgbClr val="FF0000"/>
                </a:solidFill>
                <a:latin typeface="Berlin Sans FB Demi" panose="020E0802020502020306" pitchFamily="34" charset="0"/>
              </a:rPr>
              <a:t>disconnected from the body</a:t>
            </a:r>
            <a:r>
              <a:rPr lang="en-US" dirty="0">
                <a:latin typeface="Berlin Sans FB Demi" panose="020E0802020502020306" pitchFamily="34" charset="0"/>
              </a:rPr>
              <a:t>.</a:t>
            </a:r>
          </a:p>
          <a:p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 smtClean="0">
                <a:latin typeface="Berlin Sans FB Demi" panose="020E0802020502020306" pitchFamily="34" charset="0"/>
              </a:rPr>
              <a:t>It’s </a:t>
            </a:r>
            <a:r>
              <a:rPr lang="en-US" dirty="0">
                <a:latin typeface="Berlin Sans FB Demi" panose="020E0802020502020306" pitchFamily="34" charset="0"/>
              </a:rPr>
              <a:t>possible to have a </a:t>
            </a:r>
            <a:r>
              <a:rPr lang="en-US" sz="3200" dirty="0">
                <a:solidFill>
                  <a:srgbClr val="FF0000"/>
                </a:solidFill>
                <a:latin typeface="Berlin Sans FB Demi" panose="020E0802020502020306" pitchFamily="34" charset="0"/>
              </a:rPr>
              <a:t>broken heart</a:t>
            </a:r>
            <a:r>
              <a:rPr lang="en-US" dirty="0">
                <a:latin typeface="Berlin Sans FB Demi" panose="020E0802020502020306" pitchFamily="34" charset="0"/>
              </a:rPr>
              <a:t>. </a:t>
            </a:r>
            <a:endParaRPr lang="en-US" dirty="0" smtClean="0">
              <a:latin typeface="Berlin Sans FB Demi" panose="020E0802020502020306" pitchFamily="34" charset="0"/>
            </a:endParaRPr>
          </a:p>
          <a:p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sz="26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Laughing </a:t>
            </a:r>
            <a:r>
              <a:rPr lang="en-US" sz="2600" dirty="0">
                <a:solidFill>
                  <a:srgbClr val="FF0000"/>
                </a:solidFill>
                <a:latin typeface="Berlin Sans FB Demi" panose="020E0802020502020306" pitchFamily="34" charset="0"/>
              </a:rPr>
              <a:t>is good for your heart</a:t>
            </a:r>
            <a:r>
              <a:rPr lang="en-US" dirty="0">
                <a:latin typeface="Berlin Sans FB Demi" panose="020E0802020502020306" pitchFamily="34" charset="0"/>
              </a:rPr>
              <a:t>. </a:t>
            </a:r>
            <a:endParaRPr lang="en-SG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00" y="0"/>
            <a:ext cx="45743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132" y="135791"/>
            <a:ext cx="4365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Berlin Sans FB Demi" panose="020E0802020502020306" pitchFamily="34" charset="0"/>
              </a:rPr>
              <a:t>Fun Facts of the </a:t>
            </a:r>
            <a:r>
              <a:rPr lang="en-US" sz="3200" dirty="0">
                <a:latin typeface="Berlin Sans FB Demi" panose="020E0802020502020306" pitchFamily="34" charset="0"/>
              </a:rPr>
              <a:t>Heart </a:t>
            </a:r>
            <a:endParaRPr lang="en-SG" sz="3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8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5813" y="25360"/>
            <a:ext cx="9479858" cy="564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u="sng" dirty="0">
                <a:solidFill>
                  <a:srgbClr val="FF0000"/>
                </a:solidFill>
              </a:rPr>
              <a:t>Header Details:</a:t>
            </a:r>
          </a:p>
          <a:p>
            <a:pPr>
              <a:spcBef>
                <a:spcPts val="600"/>
              </a:spcBef>
            </a:pPr>
            <a:r>
              <a:rPr lang="en-US" sz="2400" b="1" dirty="0" smtClean="0">
                <a:solidFill>
                  <a:srgbClr val="FF0000"/>
                </a:solidFill>
              </a:rPr>
              <a:t>Continuous Data</a:t>
            </a:r>
          </a:p>
          <a:p>
            <a:pPr>
              <a:spcBef>
                <a:spcPts val="600"/>
              </a:spcBef>
            </a:pPr>
            <a:r>
              <a:rPr lang="en-US" sz="2400" b="1" dirty="0" smtClean="0">
                <a:solidFill>
                  <a:srgbClr val="FF0000"/>
                </a:solidFill>
              </a:rPr>
              <a:t>Age : </a:t>
            </a:r>
            <a:r>
              <a:rPr lang="en-US" sz="2400" dirty="0"/>
              <a:t>Patient's Age</a:t>
            </a:r>
          </a:p>
          <a:p>
            <a:pPr>
              <a:spcBef>
                <a:spcPts val="600"/>
              </a:spcBef>
            </a:pPr>
            <a:r>
              <a:rPr lang="en-US" sz="2400" b="1" dirty="0" smtClean="0">
                <a:solidFill>
                  <a:srgbClr val="FF0000"/>
                </a:solidFill>
              </a:rPr>
              <a:t>creatinine_phosphokinase </a:t>
            </a:r>
            <a:r>
              <a:rPr lang="en-US" sz="2400" b="1" dirty="0">
                <a:solidFill>
                  <a:srgbClr val="FF0000"/>
                </a:solidFill>
              </a:rPr>
              <a:t>(CPK):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 smtClean="0"/>
              <a:t>CPK is present when </a:t>
            </a:r>
            <a:r>
              <a:rPr lang="en-US" sz="2400" b="1" u="sng" dirty="0" smtClean="0">
                <a:solidFill>
                  <a:srgbClr val="FF0000"/>
                </a:solidFill>
              </a:rPr>
              <a:t>heart muscle </a:t>
            </a:r>
            <a:r>
              <a:rPr lang="en-US" sz="2400" dirty="0" smtClean="0"/>
              <a:t>is damaged</a:t>
            </a:r>
          </a:p>
          <a:p>
            <a:pPr>
              <a:spcBef>
                <a:spcPts val="600"/>
              </a:spcBef>
            </a:pPr>
            <a:r>
              <a:rPr lang="en-US" sz="2400" b="1" dirty="0" smtClean="0">
                <a:solidFill>
                  <a:srgbClr val="FF0000"/>
                </a:solidFill>
              </a:rPr>
              <a:t>ejection_fraction </a:t>
            </a:r>
            <a:r>
              <a:rPr lang="en-US" sz="2400" b="1" dirty="0">
                <a:solidFill>
                  <a:srgbClr val="FF0000"/>
                </a:solidFill>
              </a:rPr>
              <a:t>(EF) :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 smtClean="0"/>
              <a:t>EF </a:t>
            </a:r>
            <a:r>
              <a:rPr lang="en-US" sz="2400" dirty="0"/>
              <a:t>is a </a:t>
            </a:r>
            <a:r>
              <a:rPr lang="en-US" sz="2400" b="1" dirty="0">
                <a:solidFill>
                  <a:srgbClr val="FF0000"/>
                </a:solidFill>
              </a:rPr>
              <a:t>measurement(%) </a:t>
            </a:r>
            <a:r>
              <a:rPr lang="en-US" sz="2400" dirty="0"/>
              <a:t>of how much blood the </a:t>
            </a:r>
            <a:r>
              <a:rPr lang="en-US" sz="2400" b="1" u="sng" dirty="0">
                <a:solidFill>
                  <a:srgbClr val="FF0000"/>
                </a:solidFill>
              </a:rPr>
              <a:t>left ventricle pumps out </a:t>
            </a:r>
            <a:r>
              <a:rPr lang="en-US" sz="2400" dirty="0"/>
              <a:t>with each contraction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</a:rPr>
              <a:t>platelets : </a:t>
            </a:r>
            <a:r>
              <a:rPr lang="en-US" sz="2400" dirty="0"/>
              <a:t>tiny blood cells that help your body form clots to </a:t>
            </a:r>
            <a:r>
              <a:rPr lang="en-US" sz="2400" b="1" u="sng" dirty="0">
                <a:solidFill>
                  <a:srgbClr val="FF0000"/>
                </a:solidFill>
              </a:rPr>
              <a:t>stop bleeding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</a:rPr>
              <a:t>serum_creatinine 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the </a:t>
            </a:r>
            <a:r>
              <a:rPr lang="en-US" sz="2400" b="1" u="sng" dirty="0">
                <a:solidFill>
                  <a:srgbClr val="FF0000"/>
                </a:solidFill>
              </a:rPr>
              <a:t>level of creatinine </a:t>
            </a:r>
            <a:r>
              <a:rPr lang="en-US" sz="2400" dirty="0"/>
              <a:t>in your blood (controlled by the kidney)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</a:rPr>
              <a:t>serum_sodium</a:t>
            </a:r>
            <a:r>
              <a:rPr lang="en-US" sz="2400" dirty="0">
                <a:solidFill>
                  <a:srgbClr val="FF0000"/>
                </a:solidFill>
              </a:rPr>
              <a:t> : </a:t>
            </a:r>
            <a:r>
              <a:rPr lang="en-US" sz="2400" dirty="0"/>
              <a:t>how much </a:t>
            </a:r>
            <a:r>
              <a:rPr lang="en-US" sz="2400" b="1" u="sng" dirty="0">
                <a:solidFill>
                  <a:srgbClr val="FF0000"/>
                </a:solidFill>
              </a:rPr>
              <a:t>sodium</a:t>
            </a:r>
            <a:r>
              <a:rPr lang="en-US" sz="2400" dirty="0"/>
              <a:t> is in your blood (controlled by the kidney)</a:t>
            </a:r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55" y="25360"/>
            <a:ext cx="1772916" cy="265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6522" y="311129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dirty="0" smtClean="0">
                <a:latin typeface="Berlin Sans FB Demi" panose="020E0802020502020306" pitchFamily="34" charset="0"/>
              </a:rPr>
              <a:t>Actual Data: </a:t>
            </a:r>
            <a:r>
              <a:rPr lang="en-SG" sz="2800" b="1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Age Vs Count</a:t>
            </a:r>
            <a:endParaRPr lang="en-SG" sz="28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4" y="1021278"/>
            <a:ext cx="6898178" cy="473633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135086" y="1021278"/>
            <a:ext cx="997527" cy="6412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Down Arrow 8"/>
          <p:cNvSpPr/>
          <p:nvPr/>
        </p:nvSpPr>
        <p:spPr>
          <a:xfrm rot="14075636">
            <a:off x="2690982" y="5056963"/>
            <a:ext cx="605642" cy="114003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4161516" y="1157245"/>
            <a:ext cx="284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Highest around </a:t>
            </a:r>
            <a:r>
              <a:rPr lang="en-SG" b="1" dirty="0">
                <a:solidFill>
                  <a:srgbClr val="FF0000"/>
                </a:solidFill>
              </a:rPr>
              <a:t>60 years old</a:t>
            </a:r>
          </a:p>
        </p:txBody>
      </p:sp>
    </p:spTree>
    <p:extLst>
      <p:ext uri="{BB962C8B-B14F-4D97-AF65-F5344CB8AC3E}">
        <p14:creationId xmlns:p14="http://schemas.microsoft.com/office/powerpoint/2010/main" val="95846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12308" r="7863" b="8119"/>
          <a:stretch/>
        </p:blipFill>
        <p:spPr>
          <a:xfrm>
            <a:off x="581891" y="900102"/>
            <a:ext cx="8062644" cy="47826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6522" y="311129"/>
            <a:ext cx="4535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dirty="0" smtClean="0">
                <a:latin typeface="Berlin Sans FB Demi" panose="020E0802020502020306" pitchFamily="34" charset="0"/>
              </a:rPr>
              <a:t>Actual Data: </a:t>
            </a:r>
            <a:r>
              <a:rPr lang="en-US" sz="28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Survivability </a:t>
            </a:r>
            <a:endParaRPr lang="en-SG" sz="28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75264" y="1312662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Berlin Sans FB Demi" panose="020E0802020502020306" pitchFamily="34" charset="0"/>
              </a:rPr>
              <a:t>about 65%-70% </a:t>
            </a:r>
            <a:r>
              <a:rPr lang="en-US" sz="24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 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Heart </a:t>
            </a:r>
            <a:r>
              <a:rPr lang="en-US" sz="2400" dirty="0">
                <a:solidFill>
                  <a:srgbClr val="FF0000"/>
                </a:solidFill>
                <a:latin typeface="Berlin Sans FB Demi" panose="020E0802020502020306" pitchFamily="34" charset="0"/>
              </a:rPr>
              <a:t>Failure patients will Survive</a:t>
            </a:r>
            <a:endParaRPr lang="en-SG" sz="24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1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6522" y="311129"/>
            <a:ext cx="47852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dirty="0" smtClean="0">
                <a:latin typeface="Berlin Sans FB Demi" panose="020E0802020502020306" pitchFamily="34" charset="0"/>
              </a:rPr>
              <a:t>Actual Data: </a:t>
            </a:r>
            <a:r>
              <a:rPr lang="en-SG" sz="28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Female vs Male</a:t>
            </a:r>
            <a:endParaRPr lang="en-SG" sz="28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40230" y="1039373"/>
            <a:ext cx="7320070" cy="4837163"/>
            <a:chOff x="965861" y="647487"/>
            <a:chExt cx="7320070" cy="48371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3" t="9765" r="8672" b="11543"/>
            <a:stretch/>
          </p:blipFill>
          <p:spPr>
            <a:xfrm>
              <a:off x="965861" y="1046312"/>
              <a:ext cx="7320070" cy="436708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587145" y="647487"/>
              <a:ext cx="23178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High Risk Category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¶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62466" y="5072665"/>
              <a:ext cx="281660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Female</a:t>
              </a:r>
              <a:r>
                <a:rPr lang="en-US" sz="2000" b="1" dirty="0">
                  <a:solidFill>
                    <a:srgbClr val="FF0000"/>
                  </a:solidFill>
                </a:rPr>
                <a:t>: 50 - 62 years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old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85694" y="5084540"/>
              <a:ext cx="219361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Male: 52 - 70 years</a:t>
              </a:r>
              <a:endParaRPr lang="en-SG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26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4132" y="135791"/>
            <a:ext cx="3796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Berlin Sans FB Demi" panose="020E0802020502020306" pitchFamily="34" charset="0"/>
              </a:rPr>
              <a:t>Tools and Workflow</a:t>
            </a:r>
            <a:endParaRPr lang="en-SG" sz="3200" dirty="0"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2" y="2625457"/>
            <a:ext cx="1024268" cy="1188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55" y="2844909"/>
            <a:ext cx="2095500" cy="1123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9" t="26147" r="16684" b="33680"/>
          <a:stretch/>
        </p:blipFill>
        <p:spPr>
          <a:xfrm>
            <a:off x="547592" y="3976983"/>
            <a:ext cx="1503802" cy="140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25" r="8596" b="18597"/>
          <a:stretch/>
        </p:blipFill>
        <p:spPr>
          <a:xfrm>
            <a:off x="518065" y="5378116"/>
            <a:ext cx="1562856" cy="1304880"/>
          </a:xfrm>
          <a:prstGeom prst="rect">
            <a:avLst/>
          </a:prstGeom>
        </p:spPr>
      </p:pic>
      <p:sp>
        <p:nvSpPr>
          <p:cNvPr id="11" name="Pentagon 10"/>
          <p:cNvSpPr/>
          <p:nvPr/>
        </p:nvSpPr>
        <p:spPr>
          <a:xfrm>
            <a:off x="2578626" y="800175"/>
            <a:ext cx="2389286" cy="1745673"/>
          </a:xfrm>
          <a:prstGeom prst="homePlate">
            <a:avLst>
              <a:gd name="adj" fmla="val 16917"/>
            </a:avLst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/>
              <a:t>Train/ Test data on models &amp;</a:t>
            </a:r>
          </a:p>
          <a:p>
            <a:r>
              <a:rPr lang="en-US" sz="2800" dirty="0">
                <a:solidFill>
                  <a:schemeClr val="tx1"/>
                </a:solidFill>
              </a:rPr>
              <a:t>Cross Validate</a:t>
            </a:r>
            <a:endParaRPr lang="en-SG" sz="2800" dirty="0">
              <a:solidFill>
                <a:schemeClr val="tx1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189340" y="800175"/>
            <a:ext cx="2389286" cy="1745673"/>
          </a:xfrm>
          <a:prstGeom prst="homePlate">
            <a:avLst>
              <a:gd name="adj" fmla="val 1691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/>
              <a:t>Exploratory Data Analysis/</a:t>
            </a:r>
          </a:p>
          <a:p>
            <a:r>
              <a:rPr lang="en-US" sz="2800" dirty="0" smtClean="0"/>
              <a:t>Feature Selection</a:t>
            </a:r>
            <a:endParaRPr lang="en-SG" sz="2800" dirty="0"/>
          </a:p>
        </p:txBody>
      </p:sp>
      <p:sp>
        <p:nvSpPr>
          <p:cNvPr id="12" name="Pentagon 11"/>
          <p:cNvSpPr/>
          <p:nvPr/>
        </p:nvSpPr>
        <p:spPr>
          <a:xfrm>
            <a:off x="4967912" y="840365"/>
            <a:ext cx="2389286" cy="1745673"/>
          </a:xfrm>
          <a:prstGeom prst="homePlate">
            <a:avLst>
              <a:gd name="adj" fmla="val 16917"/>
            </a:avLst>
          </a:prstGeom>
          <a:solidFill>
            <a:schemeClr val="accent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FFFF00"/>
                </a:solidFill>
              </a:rPr>
              <a:t>Tune Parameters for Best Performance</a:t>
            </a:r>
            <a:endParaRPr lang="en-SG" sz="2800" dirty="0">
              <a:solidFill>
                <a:srgbClr val="FFFF00"/>
              </a:solidFill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7328456" y="853812"/>
            <a:ext cx="2389286" cy="1745673"/>
          </a:xfrm>
          <a:prstGeom prst="homePlate">
            <a:avLst>
              <a:gd name="adj" fmla="val 16917"/>
            </a:avLst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/>
              <a:t>Cross Validate and Display Findings</a:t>
            </a:r>
            <a:endParaRPr lang="en-SG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56" y="2918169"/>
            <a:ext cx="2242098" cy="5373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815" y="3608824"/>
            <a:ext cx="2599768" cy="8665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37" y="4475413"/>
            <a:ext cx="2352146" cy="6720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17" y="5423469"/>
            <a:ext cx="21621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8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113799"/>
              </p:ext>
            </p:extLst>
          </p:nvPr>
        </p:nvGraphicFramePr>
        <p:xfrm>
          <a:off x="425652" y="839312"/>
          <a:ext cx="752372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447">
                  <a:extLst>
                    <a:ext uri="{9D8B030D-6E8A-4147-A177-3AD203B41FA5}">
                      <a16:colId xmlns:a16="http://schemas.microsoft.com/office/drawing/2014/main" val="2056247662"/>
                    </a:ext>
                  </a:extLst>
                </a:gridCol>
                <a:gridCol w="4420282">
                  <a:extLst>
                    <a:ext uri="{9D8B030D-6E8A-4147-A177-3AD203B41FA5}">
                      <a16:colId xmlns:a16="http://schemas.microsoft.com/office/drawing/2014/main" val="1622664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dirty="0" smtClean="0"/>
                        <a:t>Discrete Data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Continuous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59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Gender 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/>
                        <a:t>Age 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794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Diabetes 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Creatinine</a:t>
                      </a:r>
                      <a:r>
                        <a:rPr lang="en-US" sz="2400" b="1" baseline="0" dirty="0" smtClean="0"/>
                        <a:t> P</a:t>
                      </a:r>
                      <a:r>
                        <a:rPr lang="en-US" sz="2400" b="1" dirty="0" smtClean="0"/>
                        <a:t>hosphokinase (CPK):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06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Anemia 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Ejection</a:t>
                      </a:r>
                      <a:r>
                        <a:rPr lang="en-US" sz="2400" b="1" baseline="0" dirty="0" smtClean="0"/>
                        <a:t> F</a:t>
                      </a:r>
                      <a:r>
                        <a:rPr lang="en-US" sz="2400" b="1" dirty="0" smtClean="0"/>
                        <a:t>raction (EF) 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5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High blood pressure 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Platelets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1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Smoking 	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Serum</a:t>
                      </a:r>
                      <a:r>
                        <a:rPr lang="en-US" sz="2400" b="1" baseline="0" dirty="0" smtClean="0"/>
                        <a:t> C</a:t>
                      </a:r>
                      <a:r>
                        <a:rPr lang="en-US" sz="2400" b="1" dirty="0" smtClean="0"/>
                        <a:t>reatinine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5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Death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Serum</a:t>
                      </a:r>
                      <a:r>
                        <a:rPr lang="en-US" sz="2400" b="1" baseline="0" dirty="0" smtClean="0"/>
                        <a:t> S</a:t>
                      </a:r>
                      <a:r>
                        <a:rPr lang="en-US" sz="2400" b="1" dirty="0" smtClean="0"/>
                        <a:t>odium</a:t>
                      </a:r>
                      <a:r>
                        <a:rPr lang="en-US" sz="2400" dirty="0" smtClean="0"/>
                        <a:t> 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1942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79616" y="198105"/>
            <a:ext cx="21811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u="sng" dirty="0" smtClean="0">
                <a:solidFill>
                  <a:srgbClr val="FF0000"/>
                </a:solidFill>
              </a:rPr>
              <a:t>Data </a:t>
            </a:r>
            <a:r>
              <a:rPr lang="en-US" sz="2800" b="1" u="sng" dirty="0" smtClean="0">
                <a:solidFill>
                  <a:srgbClr val="FF0000"/>
                </a:solidFill>
              </a:rPr>
              <a:t>Details: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62" y="2609948"/>
            <a:ext cx="2063668" cy="30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7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77" y="1615245"/>
            <a:ext cx="6667500" cy="4286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6522" y="311129"/>
            <a:ext cx="5040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dirty="0" smtClean="0">
                <a:latin typeface="Berlin Sans FB Demi" panose="020E0802020502020306" pitchFamily="34" charset="0"/>
              </a:rPr>
              <a:t>Actual Data: </a:t>
            </a:r>
            <a:r>
              <a:rPr lang="en-SG" sz="28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Age Distribution </a:t>
            </a:r>
            <a:endParaRPr lang="en-SG" sz="28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flipH="1">
            <a:off x="4024975" y="3149438"/>
            <a:ext cx="351862" cy="3272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1168717" y="970561"/>
            <a:ext cx="6791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45, 50, 60, 65, 70 years old </a:t>
            </a:r>
            <a:r>
              <a:rPr lang="en-US" sz="2800" b="1" dirty="0" smtClean="0">
                <a:solidFill>
                  <a:srgbClr val="FF0000"/>
                </a:solidFill>
              </a:rPr>
              <a:t>are high </a:t>
            </a:r>
            <a:r>
              <a:rPr lang="en-US" sz="2800" b="1" dirty="0">
                <a:solidFill>
                  <a:srgbClr val="FF0000"/>
                </a:solidFill>
              </a:rPr>
              <a:t>risk ages</a:t>
            </a:r>
            <a:endParaRPr lang="en-SG" sz="2800" b="1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96375" y="2492667"/>
            <a:ext cx="464244" cy="4399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/>
          <p:cNvSpPr/>
          <p:nvPr/>
        </p:nvSpPr>
        <p:spPr>
          <a:xfrm>
            <a:off x="2599427" y="3028823"/>
            <a:ext cx="464243" cy="4478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/>
          <p:cNvSpPr/>
          <p:nvPr/>
        </p:nvSpPr>
        <p:spPr>
          <a:xfrm>
            <a:off x="2100235" y="3492806"/>
            <a:ext cx="481263" cy="4771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/>
          <p:cNvSpPr/>
          <p:nvPr/>
        </p:nvSpPr>
        <p:spPr>
          <a:xfrm>
            <a:off x="4483018" y="3259315"/>
            <a:ext cx="444658" cy="4346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557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6522" y="311129"/>
            <a:ext cx="7718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dirty="0" smtClean="0">
                <a:latin typeface="Berlin Sans FB Demi" panose="020E0802020502020306" pitchFamily="34" charset="0"/>
              </a:rPr>
              <a:t>Actual Data: </a:t>
            </a:r>
            <a:r>
              <a:rPr lang="en-SG" sz="28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Other Conditions Vs Heart Failure</a:t>
            </a:r>
            <a:endParaRPr lang="en-SG" sz="28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t="16899"/>
          <a:stretch/>
        </p:blipFill>
        <p:spPr>
          <a:xfrm>
            <a:off x="1128156" y="938150"/>
            <a:ext cx="8421686" cy="472638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flipH="1">
            <a:off x="1662544" y="1227171"/>
            <a:ext cx="972837" cy="4399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 flipH="1">
            <a:off x="3192483" y="1713778"/>
            <a:ext cx="972837" cy="4399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/>
          <p:cNvSpPr/>
          <p:nvPr/>
        </p:nvSpPr>
        <p:spPr>
          <a:xfrm flipH="1">
            <a:off x="4782836" y="1401352"/>
            <a:ext cx="972837" cy="4399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/>
          <p:cNvSpPr/>
          <p:nvPr/>
        </p:nvSpPr>
        <p:spPr>
          <a:xfrm flipH="1">
            <a:off x="6371162" y="1713778"/>
            <a:ext cx="972837" cy="4399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1275421" y="883237"/>
            <a:ext cx="1593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Non-smokers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35568" y="1133436"/>
            <a:ext cx="1641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Non-Diabetes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56272" y="974668"/>
            <a:ext cx="1149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Non-HBP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11482" y="1217607"/>
            <a:ext cx="16546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Non-</a:t>
            </a:r>
            <a:r>
              <a:rPr lang="en-US" sz="2000" b="1" dirty="0" err="1" smtClean="0">
                <a:solidFill>
                  <a:srgbClr val="FF0000"/>
                </a:solidFill>
              </a:rPr>
              <a:t>Anaemia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544" y="2363954"/>
            <a:ext cx="6098554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is no relationship between Heart Failure and these conditions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0625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5668" r="357" b="1964"/>
          <a:stretch/>
        </p:blipFill>
        <p:spPr>
          <a:xfrm>
            <a:off x="834788" y="834349"/>
            <a:ext cx="9085008" cy="56191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6522" y="311129"/>
            <a:ext cx="780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Normal </a:t>
            </a:r>
            <a:r>
              <a:rPr lang="en-SG" sz="2800" dirty="0">
                <a:solidFill>
                  <a:srgbClr val="FF0000"/>
                </a:solidFill>
                <a:latin typeface="Berlin Sans FB Demi" panose="020E0802020502020306" pitchFamily="34" charset="0"/>
              </a:rPr>
              <a:t>Vs </a:t>
            </a:r>
            <a:r>
              <a:rPr lang="en-SG" sz="28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Abnormal range of health conditions</a:t>
            </a:r>
            <a:endParaRPr lang="en-SG" sz="28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6867" y="3397190"/>
            <a:ext cx="14668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Normal range</a:t>
            </a:r>
            <a:endParaRPr lang="en-SG" dirty="0"/>
          </a:p>
        </p:txBody>
      </p:sp>
      <p:sp>
        <p:nvSpPr>
          <p:cNvPr id="16" name="Oval 15"/>
          <p:cNvSpPr/>
          <p:nvPr/>
        </p:nvSpPr>
        <p:spPr>
          <a:xfrm>
            <a:off x="2227007" y="4490030"/>
            <a:ext cx="501445" cy="3015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/>
          <p:cNvSpPr/>
          <p:nvPr/>
        </p:nvSpPr>
        <p:spPr>
          <a:xfrm>
            <a:off x="3376429" y="3219475"/>
            <a:ext cx="560438" cy="7247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/>
          <p:cNvSpPr/>
          <p:nvPr/>
        </p:nvSpPr>
        <p:spPr>
          <a:xfrm>
            <a:off x="4631280" y="4483510"/>
            <a:ext cx="501445" cy="3015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5741945" y="1946787"/>
            <a:ext cx="501445" cy="393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804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14344" cy="69521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6579" y="468454"/>
            <a:ext cx="6429965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SG" sz="3600" dirty="0" smtClean="0">
                <a:latin typeface="Berlin Sans FB Demi" panose="020E0802020502020306" pitchFamily="34" charset="0"/>
              </a:rPr>
              <a:t>Actual Data: </a:t>
            </a:r>
            <a:r>
              <a:rPr lang="en-SG" sz="36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Feature Selection</a:t>
            </a:r>
            <a:endParaRPr lang="en-SG" sz="36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7560" y="1475662"/>
            <a:ext cx="4126006" cy="317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SG" sz="4000" dirty="0" smtClean="0"/>
              <a:t>Age</a:t>
            </a:r>
          </a:p>
          <a:p>
            <a:r>
              <a:rPr lang="en-SG" sz="4000" dirty="0" smtClean="0"/>
              <a:t>Ejection Fraction</a:t>
            </a:r>
          </a:p>
          <a:p>
            <a:r>
              <a:rPr lang="en-SG" sz="4000" dirty="0" smtClean="0"/>
              <a:t>Serum Creatinine</a:t>
            </a:r>
          </a:p>
          <a:p>
            <a:r>
              <a:rPr lang="en-SG" sz="4000" dirty="0" smtClean="0"/>
              <a:t>Time</a:t>
            </a:r>
          </a:p>
          <a:p>
            <a:r>
              <a:rPr lang="en-SG" sz="4000" dirty="0" smtClean="0"/>
              <a:t>Serum Sodium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250840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" y="1186815"/>
            <a:ext cx="6667500" cy="4286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6522" y="311129"/>
            <a:ext cx="3900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The Target </a:t>
            </a:r>
            <a:r>
              <a:rPr lang="en-US" sz="2800" b="1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Distribution</a:t>
            </a:r>
            <a:endParaRPr lang="en-SG" sz="28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7068" y="2069502"/>
            <a:ext cx="5134739" cy="70788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Berlin Sans FB Demi" panose="020E0802020502020306" pitchFamily="34" charset="0"/>
              </a:rPr>
              <a:t>About 2/3 will Survive</a:t>
            </a:r>
            <a:endParaRPr lang="en-SG" sz="40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3660" y="1367885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203</a:t>
            </a:r>
            <a:endParaRPr lang="en-SG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5181600" y="2777388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96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350270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2125</TotalTime>
  <Words>702</Words>
  <Application>Microsoft Office PowerPoint</Application>
  <PresentationFormat>A4 Paper (210x297 mm)</PresentationFormat>
  <Paragraphs>196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Berlin Sans FB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72</cp:revision>
  <dcterms:created xsi:type="dcterms:W3CDTF">2020-10-06T01:00:24Z</dcterms:created>
  <dcterms:modified xsi:type="dcterms:W3CDTF">2020-10-08T06:22:29Z</dcterms:modified>
</cp:coreProperties>
</file>